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6" r:id="rId8"/>
    <p:sldId id="267" r:id="rId9"/>
    <p:sldId id="268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223E7-A5A5-4E43-9573-7706190B4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4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D8BE91-A7B7-43F1-AF0C-B12465641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722178"/>
            <a:ext cx="10993546" cy="590321"/>
          </a:xfrm>
        </p:spPr>
        <p:txBody>
          <a:bodyPr/>
          <a:lstStyle/>
          <a:p>
            <a:pPr algn="r"/>
            <a:r>
              <a:rPr lang="ru-RU" dirty="0">
                <a:solidFill>
                  <a:srgbClr val="FFC000"/>
                </a:solidFill>
              </a:rPr>
              <a:t>Векторизация с помощью </a:t>
            </a:r>
            <a:r>
              <a:rPr lang="en-US" dirty="0" err="1">
                <a:solidFill>
                  <a:srgbClr val="FFC000"/>
                </a:solidFill>
              </a:rPr>
              <a:t>tf-idf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kk-KZ" dirty="0">
                <a:solidFill>
                  <a:srgbClr val="FFC000"/>
                </a:solidFill>
              </a:rPr>
              <a:t>и </a:t>
            </a:r>
            <a:r>
              <a:rPr lang="en-US" dirty="0">
                <a:solidFill>
                  <a:srgbClr val="FFC000"/>
                </a:solidFill>
              </a:rPr>
              <a:t>word2vec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948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B08903-0B55-47EC-9B78-C74425A2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word2vec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B2BC0D-F102-4B19-BBD7-D772B1C10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2630"/>
            <a:ext cx="11029615" cy="243383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Выходной слой содержит N нейронов с функцией активацией </a:t>
            </a:r>
            <a:r>
              <a:rPr lang="ru-RU" dirty="0" err="1"/>
              <a:t>softmax</a:t>
            </a:r>
            <a:r>
              <a:rPr lang="ru-RU" dirty="0"/>
              <a:t>, где N — размер словаря. Каждый нейрон соединен со слоем </a:t>
            </a:r>
            <a:r>
              <a:rPr lang="ru-RU" dirty="0" err="1"/>
              <a:t>Emdedding</a:t>
            </a:r>
            <a:r>
              <a:rPr lang="ru-RU" dirty="0"/>
              <a:t>. Рисунок ниже показывает эти соединения, где для нулевого нейрона показаны числовые значения весов.</a:t>
            </a:r>
            <a:endParaRPr lang="en-US" dirty="0"/>
          </a:p>
          <a:p>
            <a:r>
              <a:rPr lang="ru-RU" i="1" dirty="0"/>
              <a:t>Соединения слоя </a:t>
            </a:r>
            <a:r>
              <a:rPr lang="ru-RU" i="1" dirty="0" err="1"/>
              <a:t>Embedding</a:t>
            </a:r>
            <a:r>
              <a:rPr lang="ru-RU" i="1" dirty="0"/>
              <a:t> с выходным слоем</a:t>
            </a:r>
            <a:endParaRPr lang="ru-RU" dirty="0"/>
          </a:p>
          <a:p>
            <a:r>
              <a:rPr lang="ru-RU" dirty="0"/>
              <a:t>Функция </a:t>
            </a:r>
            <a:r>
              <a:rPr lang="ru-RU" dirty="0" err="1"/>
              <a:t>softmax</a:t>
            </a:r>
            <a:r>
              <a:rPr lang="ru-RU" dirty="0"/>
              <a:t> вычисляется по следующей формуле:</a:t>
            </a:r>
          </a:p>
          <a:p>
            <a:r>
              <a:rPr lang="ru-RU" dirty="0"/>
              <a:t>Значение функции </a:t>
            </a:r>
            <a:r>
              <a:rPr lang="ru-RU" dirty="0" err="1"/>
              <a:t>softmax</a:t>
            </a:r>
            <a:r>
              <a:rPr lang="ru-RU" dirty="0"/>
              <a:t> — это вероятность того, что ответ правильный. Благодаря знаменателю, значения функции активации всех нейронов дадут в сумме 1.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2085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D4BF02-1755-4BCD-AEF0-769CFDD9E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word2vec</a:t>
            </a:r>
            <a:endParaRPr lang="ru-RU" dirty="0"/>
          </a:p>
        </p:txBody>
      </p:sp>
      <p:pic>
        <p:nvPicPr>
          <p:cNvPr id="4" name="Picture 2" descr="Каждый нейрон из полученного вектора word embedding соединяется с каждым нейроном выходного слоя">
            <a:extLst>
              <a:ext uri="{FF2B5EF4-FFF2-40B4-BE49-F238E27FC236}">
                <a16:creationId xmlns:a16="http://schemas.microsoft.com/office/drawing/2014/main" id="{D471E7D3-270D-4BBC-B7DE-40BB38C686E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083" y="2105024"/>
            <a:ext cx="4912784" cy="429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7065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3CD41E-E327-41B9-B1FF-218EF94E1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Python listing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8ADD912-F58C-4546-A163-302429F9FF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1892799"/>
            <a:ext cx="3153215" cy="57158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F481CF-A12E-4E1D-85CF-BCC38C7141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192" y="1944922"/>
            <a:ext cx="5380324" cy="421092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AAA6165-CEAF-4940-9376-0330C4B0CD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552577"/>
            <a:ext cx="3562847" cy="175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63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7BD60-4668-4C7C-BF25-8649937E0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векторизация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C5CE81-A6FA-4DD2-985F-902089AF0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7"/>
            <a:ext cx="11029615" cy="2594704"/>
          </a:xfrm>
        </p:spPr>
        <p:txBody>
          <a:bodyPr/>
          <a:lstStyle/>
          <a:p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После предобработки текстовых данных выполняется этап извлечения признаков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или векторизация.</a:t>
            </a:r>
          </a:p>
          <a:p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Поскольку алгоритмы машинного обучения работают только с числовыми данными, текстовую информацию необходимо привести в соответствующий числовой набор признаков. </a:t>
            </a:r>
          </a:p>
          <a:p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Наиболее популярными методами векторизации являются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Мешок слов (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of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words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frequency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inverse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document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frequency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tf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idf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методы встраивания слов: Word2vec,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Glove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FastText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другие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984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41E495-8D22-4938-940F-13F2B53EC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Метрика </a:t>
            </a:r>
            <a:r>
              <a:rPr lang="en-US" dirty="0" err="1">
                <a:solidFill>
                  <a:srgbClr val="FFC000"/>
                </a:solidFill>
              </a:rPr>
              <a:t>tf-idf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FE51B042-53BE-41DA-B03F-6A3ABD8CC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41828"/>
            <a:ext cx="11029615" cy="4558972"/>
          </a:xfrm>
        </p:spPr>
        <p:txBody>
          <a:bodyPr>
            <a:normAutofit/>
          </a:bodyPr>
          <a:lstStyle/>
          <a:p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Метрика </a:t>
            </a:r>
            <a:r>
              <a:rPr lang="en-US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tf</a:t>
            </a:r>
            <a:r>
              <a:rPr lang="ru-RU" sz="1800" b="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idf</a:t>
            </a:r>
            <a:r>
              <a:rPr lang="en-US" sz="1800" b="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является одной из самых эффективных и часто используемых методов векторизации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Она включает две составные части </a:t>
            </a:r>
            <a:r>
              <a:rPr lang="en-US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tf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 frequency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частота слова) и </a:t>
            </a:r>
            <a:r>
              <a:rPr lang="en-US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idf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inverse document frequency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обратная частота документа).</a:t>
            </a:r>
          </a:p>
          <a:p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Tf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измеряет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как часто определенное слово встречается в документе. Это дает возможность определить, насколько важно слово   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определенном документе</a:t>
            </a:r>
          </a:p>
          <a:p>
            <a:endParaRPr lang="ru-RU" b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измеряет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насколько распространено слово во всех документах.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Редкие слова получают более высокий вес.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Idf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вычисляется по формуле </a:t>
            </a:r>
          </a:p>
          <a:p>
            <a:endParaRPr lang="kk-KZ" b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sz="1800" dirty="0">
                <a:effectLst/>
                <a:latin typeface="Times New Roman" panose="02020603050405020304" pitchFamily="18" charset="0"/>
                <a:ea typeface="TimesNewRomanPSMT"/>
              </a:rPr>
              <a:t>Обе части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tf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NewRomanPSMT"/>
              </a:rPr>
              <a:t> и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NewRomanPSMT"/>
              </a:rPr>
              <a:t>idf</a:t>
            </a:r>
            <a:r>
              <a:rPr lang="kk-KZ" sz="1800" dirty="0">
                <a:effectLst/>
                <a:latin typeface="Times New Roman" panose="02020603050405020304" pitchFamily="18" charset="0"/>
                <a:ea typeface="TimesNewRomanPSMT"/>
              </a:rPr>
              <a:t> перемножаются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NewRomanPSMT"/>
              </a:rPr>
              <a:t>, образуя меру </a:t>
            </a:r>
            <a:r>
              <a:rPr lang="en-US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tf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idf</a:t>
            </a:r>
            <a:endParaRPr lang="kk-KZ" sz="1800" i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i="1" dirty="0" err="1">
                <a:effectLst/>
                <a:latin typeface="Times New Roman" panose="02020603050405020304" pitchFamily="18" charset="0"/>
                <a:ea typeface="TimesNewRomanPSMT"/>
              </a:rPr>
              <a:t>tf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NewRomanPSMT"/>
              </a:rPr>
              <a:t>-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NewRomanPSMT"/>
              </a:rPr>
              <a:t>idf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NewRomanPSMT"/>
              </a:rPr>
              <a:t> =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NewRomanPSMT"/>
              </a:rPr>
              <a:t>tf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NewRomanPSMT"/>
              </a:rPr>
              <a:t>×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NewRomanPSMT"/>
              </a:rPr>
              <a:t>idf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42E730FA-4C44-4852-B412-668F556F22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000989"/>
              </p:ext>
            </p:extLst>
          </p:nvPr>
        </p:nvGraphicFramePr>
        <p:xfrm>
          <a:off x="3239030" y="3064933"/>
          <a:ext cx="1428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142787" imgH="237766" progId="Equation.DSMT4">
                  <p:embed/>
                </p:oleObj>
              </mc:Choice>
              <mc:Fallback>
                <p:oleObj name="Equation" r:id="rId3" imgW="142787" imgH="2377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9030" y="3064933"/>
                        <a:ext cx="14287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>
            <a:extLst>
              <a:ext uri="{FF2B5EF4-FFF2-40B4-BE49-F238E27FC236}">
                <a16:creationId xmlns:a16="http://schemas.microsoft.com/office/drawing/2014/main" id="{A4D22648-5C69-4C05-8C32-6B5BB3C585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469633"/>
              </p:ext>
            </p:extLst>
          </p:nvPr>
        </p:nvGraphicFramePr>
        <p:xfrm>
          <a:off x="1000390" y="3340098"/>
          <a:ext cx="1093787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5" imgW="1094458" imgH="828044" progId="Equation.DSMT4">
                  <p:embed/>
                </p:oleObj>
              </mc:Choice>
              <mc:Fallback>
                <p:oleObj name="Equation" r:id="rId5" imgW="1094458" imgH="82804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0390" y="3340098"/>
                        <a:ext cx="1093787" cy="82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CABC3D94-5F03-487D-AACC-51BD149729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0694080"/>
              </p:ext>
            </p:extLst>
          </p:nvPr>
        </p:nvGraphicFramePr>
        <p:xfrm>
          <a:off x="1000390" y="4825470"/>
          <a:ext cx="17891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7" imgW="1788969" imgH="494956" progId="Equation.DSMT4">
                  <p:embed/>
                </p:oleObj>
              </mc:Choice>
              <mc:Fallback>
                <p:oleObj name="Equation" r:id="rId7" imgW="1788969" imgH="49495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00390" y="4825470"/>
                        <a:ext cx="1789113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3956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508663-7EEE-43AE-916B-4EC228F06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1111"/>
          </a:xfrm>
        </p:spPr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word2vec</a:t>
            </a:r>
            <a:r>
              <a:rPr lang="en-US" sz="1800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 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80A7CC-3EA7-43B0-B29B-EADCCAEA5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Word2vec — метод эффективного создания вложений, разработанный в 2013 году. Кроме работы со словами, некоторые его концепции оказались эффективны в разработке рекомендательных механизмов и придании смысла данным даже в коммерческих, неязыковых задачах.</a:t>
            </a:r>
          </a:p>
        </p:txBody>
      </p:sp>
    </p:spTree>
    <p:extLst>
      <p:ext uri="{BB962C8B-B14F-4D97-AF65-F5344CB8AC3E}">
        <p14:creationId xmlns:p14="http://schemas.microsoft.com/office/powerpoint/2010/main" val="240388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F3C4DA-943C-4A34-AD3A-42A13784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word2vec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7C26FD8B-A9EF-4B0A-B4B4-D20C0D771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134" y="1888067"/>
            <a:ext cx="11136674" cy="483446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Нейронная сеть Word2Vec имеет две реализации: </a:t>
            </a:r>
            <a:r>
              <a:rPr lang="ru-RU" dirty="0" err="1"/>
              <a:t>Skip-gram</a:t>
            </a:r>
            <a:r>
              <a:rPr lang="ru-RU" dirty="0"/>
              <a:t> и CBOW (</a:t>
            </a:r>
            <a:r>
              <a:rPr lang="ru-RU" dirty="0" err="1"/>
              <a:t>Сontinuous</a:t>
            </a:r>
            <a:r>
              <a:rPr lang="ru-RU" dirty="0"/>
              <a:t> </a:t>
            </a:r>
            <a:r>
              <a:rPr lang="ru-RU" dirty="0" err="1"/>
              <a:t>bag</a:t>
            </a:r>
            <a:r>
              <a:rPr lang="ru-RU" dirty="0"/>
              <a:t>-of-</a:t>
            </a:r>
            <a:r>
              <a:rPr lang="ru-RU" dirty="0" err="1"/>
              <a:t>words</a:t>
            </a:r>
            <a:r>
              <a:rPr lang="ru-RU" dirty="0"/>
              <a:t>). </a:t>
            </a:r>
            <a:r>
              <a:rPr lang="ru-RU" dirty="0" err="1"/>
              <a:t>Skip-gram</a:t>
            </a:r>
            <a:r>
              <a:rPr lang="ru-RU" dirty="0"/>
              <a:t> состоит из следующих трех слоев:</a:t>
            </a:r>
          </a:p>
          <a:p>
            <a:pPr marL="0" indent="0">
              <a:buNone/>
            </a:pPr>
            <a:r>
              <a:rPr lang="ru-RU" b="1" dirty="0"/>
              <a:t>Входной слой</a:t>
            </a:r>
            <a:r>
              <a:rPr lang="ru-RU" dirty="0"/>
              <a:t>, который принимает одно слово в формате </a:t>
            </a:r>
            <a:r>
              <a:rPr lang="ru-RU" dirty="0" err="1"/>
              <a:t>one-hot</a:t>
            </a:r>
            <a:r>
              <a:rPr lang="ru-RU" dirty="0"/>
              <a:t>. Суть </a:t>
            </a:r>
            <a:r>
              <a:rPr lang="ru-RU" dirty="0" err="1"/>
              <a:t>one-hot</a:t>
            </a:r>
            <a:r>
              <a:rPr lang="ru-RU" dirty="0"/>
              <a:t> </a:t>
            </a:r>
            <a:r>
              <a:rPr lang="ru-RU" dirty="0" err="1"/>
              <a:t>encoding</a:t>
            </a:r>
            <a:r>
              <a:rPr lang="ru-RU" dirty="0"/>
              <a:t> заключается в том, что слово кодируется бинарным вектором с одной единицей, которая представляет позицию слова в словаре:</a:t>
            </a:r>
          </a:p>
          <a:p>
            <a:r>
              <a:rPr lang="ru-RU" dirty="0"/>
              <a:t>{шла, </a:t>
            </a:r>
            <a:r>
              <a:rPr lang="ru-RU" dirty="0" err="1"/>
              <a:t>саша</a:t>
            </a:r>
            <a:r>
              <a:rPr lang="ru-RU" dirty="0"/>
              <a:t>, по, шоссе} # словарь</a:t>
            </a:r>
          </a:p>
          <a:p>
            <a:r>
              <a:rPr lang="ru-RU" dirty="0"/>
              <a:t>[1, 0, 0, 0] # шла</a:t>
            </a:r>
          </a:p>
          <a:p>
            <a:r>
              <a:rPr lang="ru-RU" dirty="0"/>
              <a:t>[0, 1, 0, 0] # </a:t>
            </a:r>
            <a:r>
              <a:rPr lang="ru-RU" dirty="0" err="1"/>
              <a:t>саша</a:t>
            </a:r>
            <a:endParaRPr lang="ru-RU" dirty="0"/>
          </a:p>
          <a:p>
            <a:r>
              <a:rPr lang="ru-RU" dirty="0"/>
              <a:t>[0, 0, 1, 0] # по</a:t>
            </a:r>
          </a:p>
          <a:p>
            <a:r>
              <a:rPr lang="ru-RU" dirty="0"/>
              <a:t>[0, 0, 0, 1] # шоссе</a:t>
            </a:r>
          </a:p>
          <a:p>
            <a:pPr marL="0" indent="0">
              <a:buNone/>
            </a:pPr>
            <a:r>
              <a:rPr lang="ru-RU" dirty="0"/>
              <a:t>Длина </a:t>
            </a:r>
            <a:r>
              <a:rPr lang="ru-RU" dirty="0" err="1"/>
              <a:t>one-hot</a:t>
            </a:r>
            <a:r>
              <a:rPr lang="ru-RU" dirty="0"/>
              <a:t> вектора равняется размеру словаря.</a:t>
            </a:r>
          </a:p>
          <a:p>
            <a:pPr marL="0" indent="0">
              <a:buNone/>
            </a:pPr>
            <a:r>
              <a:rPr lang="ru-RU" b="1" dirty="0"/>
              <a:t>Слой </a:t>
            </a:r>
            <a:r>
              <a:rPr lang="ru-RU" b="1" dirty="0" err="1"/>
              <a:t>Embedding</a:t>
            </a:r>
            <a:r>
              <a:rPr lang="ru-RU" dirty="0"/>
              <a:t>, который представляет собой матрицу размером, где</a:t>
            </a:r>
          </a:p>
          <a:p>
            <a:r>
              <a:rPr lang="ru-RU" dirty="0"/>
              <a:t>– размер словаря,</a:t>
            </a:r>
          </a:p>
          <a:p>
            <a:r>
              <a:rPr lang="ru-RU" dirty="0"/>
              <a:t>– </a:t>
            </a:r>
            <a:r>
              <a:rPr lang="ru-RU" dirty="0" err="1"/>
              <a:t>гиперпараметр</a:t>
            </a:r>
            <a:r>
              <a:rPr lang="ru-RU" dirty="0"/>
              <a:t>, который подбирается эмпирически. В оригинальной статье в качестве размера P используется значение 300 [1].</a:t>
            </a:r>
          </a:p>
          <a:p>
            <a:pPr marL="0" indent="0">
              <a:buNone/>
            </a:pPr>
            <a:r>
              <a:rPr lang="ru-RU" b="1" dirty="0"/>
              <a:t>Выходной слой</a:t>
            </a:r>
            <a:r>
              <a:rPr lang="ru-RU" dirty="0"/>
              <a:t> с размером Nx1, где N — размер словаря. Это единственный слой, который имеет функцию активацию (</a:t>
            </a:r>
            <a:r>
              <a:rPr lang="ru-RU" dirty="0" err="1"/>
              <a:t>softmax</a:t>
            </a:r>
            <a:r>
              <a:rPr lang="ru-RU" dirty="0"/>
              <a:t>). Каждый из нейронов этого слоя выдает вероятность того, что входное слово принадлежит соответствующему контексту (другим словам).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9563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5E42B-66AD-427F-AB5D-B0068B65F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word2vec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E74B01-2807-4037-8FFC-7DEE565D7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019629"/>
            <a:ext cx="11029615" cy="2543903"/>
          </a:xfrm>
        </p:spPr>
        <p:txBody>
          <a:bodyPr>
            <a:normAutofit/>
          </a:bodyPr>
          <a:lstStyle/>
          <a:p>
            <a:r>
              <a:rPr lang="ru-RU" dirty="0"/>
              <a:t>Извлекаем из слоя </a:t>
            </a:r>
            <a:r>
              <a:rPr lang="ru-RU" dirty="0" err="1"/>
              <a:t>Embedding</a:t>
            </a:r>
            <a:r>
              <a:rPr lang="ru-RU" dirty="0"/>
              <a:t> только одну строку</a:t>
            </a:r>
          </a:p>
          <a:p>
            <a:r>
              <a:rPr lang="ru-RU" dirty="0"/>
              <a:t>Входной вектор (</a:t>
            </a:r>
            <a:r>
              <a:rPr lang="ru-RU" dirty="0" err="1"/>
              <a:t>one-hot</a:t>
            </a:r>
            <a:r>
              <a:rPr lang="ru-RU" dirty="0"/>
              <a:t>) умножается на матрицу </a:t>
            </a:r>
            <a:r>
              <a:rPr lang="ru-RU" dirty="0" err="1"/>
              <a:t>Embedding</a:t>
            </a:r>
            <a:r>
              <a:rPr lang="ru-RU" dirty="0"/>
              <a:t>, как это показано на рисунке ниже.</a:t>
            </a:r>
          </a:p>
          <a:p>
            <a:r>
              <a:rPr lang="ru-RU" dirty="0"/>
              <a:t>В итоге, из всей большой матрицы </a:t>
            </a:r>
            <a:r>
              <a:rPr lang="ru-RU" dirty="0" err="1"/>
              <a:t>NxP</a:t>
            </a:r>
            <a:r>
              <a:rPr lang="ru-RU" dirty="0"/>
              <a:t> выбирается только одна строка-вектор, которая и является векторным представлением слова (</a:t>
            </a:r>
            <a:r>
              <a:rPr lang="ru-RU" dirty="0" err="1"/>
              <a:t>word</a:t>
            </a:r>
            <a:r>
              <a:rPr lang="ru-RU" dirty="0"/>
              <a:t> </a:t>
            </a:r>
            <a:r>
              <a:rPr lang="ru-RU" dirty="0" err="1"/>
              <a:t>embedding</a:t>
            </a:r>
            <a:r>
              <a:rPr lang="ru-RU" dirty="0"/>
              <a:t>). Эта строка-вектор посылается на выходной слой, каждое соединение с нейроном которого имеет свои веса</a:t>
            </a:r>
          </a:p>
        </p:txBody>
      </p:sp>
      <p:pic>
        <p:nvPicPr>
          <p:cNvPr id="3076" name="Picture 4" descr="Результатом умножения является строка матрицы Embedding">
            <a:extLst>
              <a:ext uri="{FF2B5EF4-FFF2-40B4-BE49-F238E27FC236}">
                <a16:creationId xmlns:a16="http://schemas.microsoft.com/office/drawing/2014/main" id="{C3EA6FF3-9E1C-41C4-B260-A9CE4B393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355" y="4477279"/>
            <a:ext cx="5915025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081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E9028C-330E-443F-B8A9-AA187B5DE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word2vec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CE8A8F-32E6-4B35-9434-0E1892389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1850296"/>
            <a:ext cx="11029615" cy="1155371"/>
          </a:xfrm>
        </p:spPr>
        <p:txBody>
          <a:bodyPr/>
          <a:lstStyle/>
          <a:p>
            <a:r>
              <a:rPr lang="ru-RU" dirty="0"/>
              <a:t>Архитектура CBOW является зеркальным отражением </a:t>
            </a:r>
            <a:r>
              <a:rPr lang="ru-RU" dirty="0" err="1"/>
              <a:t>Skip-gram</a:t>
            </a:r>
            <a:r>
              <a:rPr lang="ru-RU" dirty="0"/>
              <a:t>, когда входной и выходной слой меняются местами: на вход подается контекст (множество слов), а модель предсказывает слово, подходящее этому контексту. Слой </a:t>
            </a:r>
            <a:r>
              <a:rPr lang="ru-RU" dirty="0" err="1"/>
              <a:t>Embedding</a:t>
            </a:r>
            <a:r>
              <a:rPr lang="ru-RU" dirty="0"/>
              <a:t> остается тем же.</a:t>
            </a:r>
          </a:p>
        </p:txBody>
      </p:sp>
      <p:pic>
        <p:nvPicPr>
          <p:cNvPr id="2050" name="Picture 2" descr="Skip-gram принимает на вход слово, а на выходе стоит контекст">
            <a:extLst>
              <a:ext uri="{FF2B5EF4-FFF2-40B4-BE49-F238E27FC236}">
                <a16:creationId xmlns:a16="http://schemas.microsoft.com/office/drawing/2014/main" id="{76F730B3-F97C-4A31-8466-4544147D6C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048" y="3277178"/>
            <a:ext cx="60579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2637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F65327-3216-4299-8915-8D3B13342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word2vec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E8FC88-B20A-4875-9F32-6727B8483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11162"/>
            <a:ext cx="11029615" cy="3678303"/>
          </a:xfrm>
        </p:spPr>
        <p:txBody>
          <a:bodyPr/>
          <a:lstStyle/>
          <a:p>
            <a:r>
              <a:rPr lang="ru-RU" i="1" dirty="0"/>
              <a:t>Архитектура нейросети </a:t>
            </a:r>
            <a:r>
              <a:rPr lang="ru-RU" i="1" dirty="0" err="1"/>
              <a:t>Skip-gram</a:t>
            </a:r>
            <a:r>
              <a:rPr lang="ru-RU" i="1" dirty="0"/>
              <a:t> Представление входного и выходного векторов через контекстное окно</a:t>
            </a:r>
            <a:endParaRPr lang="ru-RU" dirty="0"/>
          </a:p>
          <a:p>
            <a:r>
              <a:rPr lang="ru-RU" dirty="0"/>
              <a:t>После создания словаря необходимо выбрать </a:t>
            </a:r>
            <a:r>
              <a:rPr lang="ru-RU" b="1" dirty="0"/>
              <a:t>входное слово</a:t>
            </a:r>
            <a:r>
              <a:rPr lang="ru-RU" dirty="0"/>
              <a:t> и </a:t>
            </a:r>
            <a:r>
              <a:rPr lang="ru-RU" b="1" dirty="0"/>
              <a:t>контекст</a:t>
            </a:r>
            <a:r>
              <a:rPr lang="ru-RU" dirty="0"/>
              <a:t> к нему. Под контекстом подразумевается ближайшие слова, образованные в зависимости от размера </a:t>
            </a:r>
            <a:r>
              <a:rPr lang="ru-RU" b="1" dirty="0"/>
              <a:t>контекстного окна</a:t>
            </a:r>
            <a:r>
              <a:rPr lang="ru-RU" dirty="0"/>
              <a:t>. Например, есть предложение “Шла Саша по шоссе и сосала сушку”. Выбираем слово “шоссе” в качестве входного слова и окно с размером 2. Тогда имеем по два контекста слева и справа:</a:t>
            </a:r>
          </a:p>
          <a:p>
            <a:r>
              <a:rPr lang="ru-RU" dirty="0"/>
              <a:t>(шоссе, и), (шоссе, сосала). (по, шоссе), (Саша, шоссе).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972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30D0A7-14C6-484D-B134-F32F1A66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word2vec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70A70E-80D2-43AE-9450-056181CCE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Число контекстных слов зависит от количества предложений и размера окна. Алгоритм word2vec ищет все предложения с входным словом и контекстом около него. Исходя из нашего предложения, можно составить входной и выходной векторы для одного слова:</a:t>
            </a:r>
          </a:p>
          <a:p>
            <a:r>
              <a:rPr lang="ru-RU" dirty="0"/>
              <a:t>{шла, </a:t>
            </a:r>
            <a:r>
              <a:rPr lang="ru-RU" dirty="0" err="1"/>
              <a:t>саша</a:t>
            </a:r>
            <a:r>
              <a:rPr lang="ru-RU" dirty="0"/>
              <a:t>, по, шоссе, и, сосала, сушку}</a:t>
            </a:r>
          </a:p>
          <a:p>
            <a:r>
              <a:rPr lang="ru-RU" dirty="0"/>
              <a:t>X_1 = [0, 0, 0, 1, 0, 0, 0] # входное слово “шоссе”</a:t>
            </a:r>
          </a:p>
          <a:p>
            <a:r>
              <a:rPr lang="ru-RU" dirty="0"/>
              <a:t>Y_1 = [0, 1, 1, 1, 1, 1, 0] # контекст (слова “шла” и “сушку” в него не входят)</a:t>
            </a:r>
          </a:p>
          <a:p>
            <a:r>
              <a:rPr lang="ru-RU" dirty="0"/>
              <a:t>Именно Y_1 является тем вектором, с которым сравниваются результаты выходного слоя.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952302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67</TotalTime>
  <Words>818</Words>
  <Application>Microsoft Office PowerPoint</Application>
  <PresentationFormat>Широкоэкранный</PresentationFormat>
  <Paragraphs>53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Corbel</vt:lpstr>
      <vt:lpstr>Franklin Gothic Medium</vt:lpstr>
      <vt:lpstr>Gill Sans MT</vt:lpstr>
      <vt:lpstr>Times New Roman</vt:lpstr>
      <vt:lpstr>Wingdings 2</vt:lpstr>
      <vt:lpstr>Дивиденд</vt:lpstr>
      <vt:lpstr>MathType 7.0 Equation</vt:lpstr>
      <vt:lpstr>Лекция 4</vt:lpstr>
      <vt:lpstr>векторизация</vt:lpstr>
      <vt:lpstr>Метрика tf-idf</vt:lpstr>
      <vt:lpstr>word2vec </vt:lpstr>
      <vt:lpstr>word2vec</vt:lpstr>
      <vt:lpstr>word2vec</vt:lpstr>
      <vt:lpstr>word2vec</vt:lpstr>
      <vt:lpstr>word2vec</vt:lpstr>
      <vt:lpstr>word2vec</vt:lpstr>
      <vt:lpstr>word2vec</vt:lpstr>
      <vt:lpstr>word2vec</vt:lpstr>
      <vt:lpstr>Python listing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Владислав Карюкин</dc:creator>
  <cp:lastModifiedBy>Владислав Карюкин</cp:lastModifiedBy>
  <cp:revision>7</cp:revision>
  <dcterms:created xsi:type="dcterms:W3CDTF">2024-01-06T20:46:39Z</dcterms:created>
  <dcterms:modified xsi:type="dcterms:W3CDTF">2024-02-04T12:50:20Z</dcterms:modified>
</cp:coreProperties>
</file>